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9"/>
  </p:notesMasterIdLst>
  <p:sldIdLst>
    <p:sldId id="312" r:id="rId2"/>
    <p:sldId id="256" r:id="rId3"/>
    <p:sldId id="257" r:id="rId4"/>
    <p:sldId id="262" r:id="rId5"/>
    <p:sldId id="263" r:id="rId6"/>
    <p:sldId id="267" r:id="rId7"/>
    <p:sldId id="266" r:id="rId8"/>
    <p:sldId id="261" r:id="rId9"/>
    <p:sldId id="269" r:id="rId10"/>
    <p:sldId id="270" r:id="rId11"/>
    <p:sldId id="258" r:id="rId12"/>
    <p:sldId id="280" r:id="rId13"/>
    <p:sldId id="265" r:id="rId14"/>
    <p:sldId id="268" r:id="rId15"/>
    <p:sldId id="271" r:id="rId16"/>
    <p:sldId id="274" r:id="rId17"/>
    <p:sldId id="281" r:id="rId18"/>
    <p:sldId id="260" r:id="rId19"/>
    <p:sldId id="282" r:id="rId20"/>
    <p:sldId id="272" r:id="rId21"/>
    <p:sldId id="275" r:id="rId22"/>
    <p:sldId id="273" r:id="rId23"/>
    <p:sldId id="353" r:id="rId24"/>
    <p:sldId id="276" r:id="rId25"/>
    <p:sldId id="346" r:id="rId26"/>
    <p:sldId id="298" r:id="rId27"/>
    <p:sldId id="277" r:id="rId28"/>
    <p:sldId id="279" r:id="rId29"/>
    <p:sldId id="278" r:id="rId30"/>
    <p:sldId id="285" r:id="rId31"/>
    <p:sldId id="299" r:id="rId32"/>
    <p:sldId id="289" r:id="rId33"/>
    <p:sldId id="290" r:id="rId34"/>
    <p:sldId id="291" r:id="rId35"/>
    <p:sldId id="292" r:id="rId36"/>
    <p:sldId id="293" r:id="rId37"/>
    <p:sldId id="294" r:id="rId38"/>
    <p:sldId id="300" r:id="rId39"/>
    <p:sldId id="301" r:id="rId40"/>
    <p:sldId id="302" r:id="rId41"/>
    <p:sldId id="305" r:id="rId42"/>
    <p:sldId id="304" r:id="rId43"/>
    <p:sldId id="313" r:id="rId44"/>
    <p:sldId id="295" r:id="rId45"/>
    <p:sldId id="306" r:id="rId46"/>
    <p:sldId id="307" r:id="rId47"/>
    <p:sldId id="354" r:id="rId48"/>
    <p:sldId id="308" r:id="rId49"/>
    <p:sldId id="355" r:id="rId50"/>
    <p:sldId id="309" r:id="rId51"/>
    <p:sldId id="314" r:id="rId52"/>
    <p:sldId id="310" r:id="rId53"/>
    <p:sldId id="315" r:id="rId54"/>
    <p:sldId id="316" r:id="rId55"/>
    <p:sldId id="317" r:id="rId56"/>
    <p:sldId id="311" r:id="rId57"/>
    <p:sldId id="320" r:id="rId58"/>
    <p:sldId id="321" r:id="rId59"/>
    <p:sldId id="363" r:id="rId60"/>
    <p:sldId id="364" r:id="rId61"/>
    <p:sldId id="365" r:id="rId62"/>
    <p:sldId id="366" r:id="rId63"/>
    <p:sldId id="367" r:id="rId64"/>
    <p:sldId id="368" r:id="rId65"/>
    <p:sldId id="322" r:id="rId66"/>
    <p:sldId id="330" r:id="rId67"/>
    <p:sldId id="345" r:id="rId68"/>
    <p:sldId id="324" r:id="rId69"/>
    <p:sldId id="323" r:id="rId70"/>
    <p:sldId id="331" r:id="rId71"/>
    <p:sldId id="325" r:id="rId72"/>
    <p:sldId id="326" r:id="rId73"/>
    <p:sldId id="327" r:id="rId74"/>
    <p:sldId id="328" r:id="rId75"/>
    <p:sldId id="329" r:id="rId76"/>
    <p:sldId id="332" r:id="rId77"/>
    <p:sldId id="283" r:id="rId78"/>
    <p:sldId id="333" r:id="rId79"/>
    <p:sldId id="334" r:id="rId80"/>
    <p:sldId id="344" r:id="rId81"/>
    <p:sldId id="343" r:id="rId82"/>
    <p:sldId id="335" r:id="rId83"/>
    <p:sldId id="336" r:id="rId84"/>
    <p:sldId id="337" r:id="rId85"/>
    <p:sldId id="357" r:id="rId86"/>
    <p:sldId id="338" r:id="rId87"/>
    <p:sldId id="340" r:id="rId88"/>
    <p:sldId id="376" r:id="rId89"/>
    <p:sldId id="341" r:id="rId90"/>
    <p:sldId id="339" r:id="rId91"/>
    <p:sldId id="342" r:id="rId92"/>
    <p:sldId id="358" r:id="rId93"/>
    <p:sldId id="369" r:id="rId94"/>
    <p:sldId id="359" r:id="rId95"/>
    <p:sldId id="361" r:id="rId96"/>
    <p:sldId id="379" r:id="rId97"/>
    <p:sldId id="380" r:id="rId98"/>
    <p:sldId id="381" r:id="rId99"/>
    <p:sldId id="259" r:id="rId100"/>
    <p:sldId id="383" r:id="rId101"/>
    <p:sldId id="385" r:id="rId102"/>
    <p:sldId id="264" r:id="rId103"/>
    <p:sldId id="386" r:id="rId104"/>
    <p:sldId id="387" r:id="rId105"/>
    <p:sldId id="388" r:id="rId106"/>
    <p:sldId id="389" r:id="rId107"/>
    <p:sldId id="390" r:id="rId108"/>
    <p:sldId id="391" r:id="rId109"/>
    <p:sldId id="392" r:id="rId110"/>
    <p:sldId id="393" r:id="rId111"/>
    <p:sldId id="394" r:id="rId112"/>
    <p:sldId id="395" r:id="rId113"/>
    <p:sldId id="397" r:id="rId114"/>
    <p:sldId id="284" r:id="rId115"/>
    <p:sldId id="399" r:id="rId116"/>
    <p:sldId id="400" r:id="rId117"/>
    <p:sldId id="401" r:id="rId118"/>
    <p:sldId id="402" r:id="rId119"/>
    <p:sldId id="403" r:id="rId120"/>
    <p:sldId id="378" r:id="rId121"/>
    <p:sldId id="405" r:id="rId122"/>
    <p:sldId id="347" r:id="rId123"/>
    <p:sldId id="356" r:id="rId124"/>
    <p:sldId id="349" r:id="rId125"/>
    <p:sldId id="350" r:id="rId126"/>
    <p:sldId id="371" r:id="rId127"/>
    <p:sldId id="372" r:id="rId128"/>
    <p:sldId id="373" r:id="rId129"/>
    <p:sldId id="374" r:id="rId130"/>
    <p:sldId id="409" r:id="rId131"/>
    <p:sldId id="404" r:id="rId132"/>
    <p:sldId id="351" r:id="rId133"/>
    <p:sldId id="297" r:id="rId134"/>
    <p:sldId id="377" r:id="rId135"/>
    <p:sldId id="407" r:id="rId136"/>
    <p:sldId id="370" r:id="rId137"/>
    <p:sldId id="408" r:id="rId13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7" dt="2024-10-03T18:28:07.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2" autoAdjust="0"/>
    <p:restoredTop sz="84506" autoAdjust="0"/>
  </p:normalViewPr>
  <p:slideViewPr>
    <p:cSldViewPr snapToGrid="0">
      <p:cViewPr varScale="1">
        <p:scale>
          <a:sx n="131" d="100"/>
          <a:sy n="131" d="100"/>
        </p:scale>
        <p:origin x="101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28:39.087" v="9623" actId="47"/>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25.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2</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11</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not to give </a:t>
            </a:r>
            <a:r>
              <a:rPr lang="en-GB" dirty="0" err="1"/>
              <a:t>compliements</a:t>
            </a:r>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115</a:t>
            </a:fld>
            <a:endParaRPr lang="en-GB"/>
          </a:p>
        </p:txBody>
      </p:sp>
    </p:spTree>
    <p:extLst>
      <p:ext uri="{BB962C8B-B14F-4D97-AF65-F5344CB8AC3E}">
        <p14:creationId xmlns:p14="http://schemas.microsoft.com/office/powerpoint/2010/main" val="13232039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thing to think about before giving a compliment would you free ok giving same compliment to your Grandfather or Grandmother</a:t>
            </a:r>
          </a:p>
          <a:p>
            <a:r>
              <a:rPr lang="en-GB" dirty="0"/>
              <a:t>If not then chances are its probably not a good idea</a:t>
            </a:r>
          </a:p>
          <a:p>
            <a:r>
              <a:rPr lang="en-GB" dirty="0"/>
              <a:t>If in doubt do not do it</a:t>
            </a:r>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11454140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119</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120</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122</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12</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136</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16</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19</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24</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25</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26</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28</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thought of </a:t>
            </a:r>
          </a:p>
          <a:p>
            <a:r>
              <a:rPr lang="en-GB" dirty="0"/>
              <a:t>Psychologists Pauline Rose </a:t>
            </a:r>
            <a:r>
              <a:rPr lang="en-GB" dirty="0" err="1"/>
              <a:t>Clance</a:t>
            </a:r>
            <a:r>
              <a:rPr lang="en-GB" dirty="0"/>
              <a:t> and Suzanne </a:t>
            </a:r>
            <a:r>
              <a:rPr lang="en-GB" dirty="0" err="1"/>
              <a:t>Imes</a:t>
            </a:r>
            <a:endParaRPr lang="en-GB" dirty="0"/>
          </a:p>
          <a:p>
            <a:r>
              <a:rPr lang="en-GB" dirty="0"/>
              <a:t>Found both shared that despite academic success had feeling of self 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4</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5</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http://davidtennantontwitter.blogspot.com/2019/05/0526ST.html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a:t>
            </a:r>
            <a:r>
              <a:rPr lang="en-GB" dirty="0" err="1"/>
              <a:t>tiem</a:t>
            </a:r>
            <a:r>
              <a:rPr lang="en-GB" dirty="0"/>
              <a:t>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6</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69</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70</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71</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96</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very fair question</a:t>
            </a:r>
          </a:p>
          <a:p>
            <a:r>
              <a:rPr lang="en-GB" dirty="0"/>
              <a:t>There is no reason why we should do something unless we know what getting out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97</a:t>
            </a:fld>
            <a:endParaRPr lang="en-GB"/>
          </a:p>
        </p:txBody>
      </p:sp>
    </p:spTree>
    <p:extLst>
      <p:ext uri="{BB962C8B-B14F-4D97-AF65-F5344CB8AC3E}">
        <p14:creationId xmlns:p14="http://schemas.microsoft.com/office/powerpoint/2010/main" val="38888969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99</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100</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101</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102</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103</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I’ve told you why you should do it</a:t>
            </a:r>
          </a:p>
          <a:p>
            <a:r>
              <a:rPr lang="en-GB" dirty="0"/>
              <a:t>Let me talk about some of things I do</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104</a:t>
            </a:fld>
            <a:endParaRPr lang="en-GB"/>
          </a:p>
        </p:txBody>
      </p:sp>
    </p:spTree>
    <p:extLst>
      <p:ext uri="{BB962C8B-B14F-4D97-AF65-F5344CB8AC3E}">
        <p14:creationId xmlns:p14="http://schemas.microsoft.com/office/powerpoint/2010/main" val="144850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appropriate I will make eye contact and smile at someone when I give a compliment</a:t>
            </a:r>
          </a:p>
          <a:p>
            <a:pPr marL="228600" indent="-228600">
              <a:buAutoNum type="arabicParenR"/>
            </a:pPr>
            <a:r>
              <a:rPr lang="en-GB" dirty="0"/>
              <a:t>They know its directed a them</a:t>
            </a:r>
          </a:p>
          <a:p>
            <a:pPr marL="0" indent="0">
              <a:buNone/>
            </a:pPr>
            <a:r>
              <a:rPr lang="en-GB" dirty="0"/>
              <a:t>2) My focus is on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16765046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14861691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560206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111398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03/10/2024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03/10/2024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03/10/2024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03/10/2024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03/10/2024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03/10/2024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03/10/2024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03/10/2024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03/10/2024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114.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1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1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2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12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3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55900" y="228600"/>
            <a:ext cx="6604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B88559-7E59-4A18-99AF-BD4427B34AE9}"/>
              </a:ext>
            </a:extLst>
          </p:cNvPr>
          <p:cNvSpPr/>
          <p:nvPr/>
        </p:nvSpPr>
        <p:spPr>
          <a:xfrm>
            <a:off x="0" y="1166842"/>
            <a:ext cx="12192000" cy="4524315"/>
          </a:xfrm>
          <a:prstGeom prst="rect">
            <a:avLst/>
          </a:prstGeom>
          <a:noFill/>
        </p:spPr>
        <p:txBody>
          <a:bodyPr wrap="square" lIns="91440" tIns="45720" rIns="91440" bIns="45720">
            <a:spAutoFit/>
          </a:bodyPr>
          <a:lstStyle/>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
            </a:r>
            <a:r>
              <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a:t>
            </a:r>
          </a:p>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a:t>
            </a:r>
            <a:r>
              <a:rPr lang="en-US" sz="9600" b="1" dirty="0">
                <a:ln w="9525">
                  <a:solidFill>
                    <a:schemeClr val="bg1"/>
                  </a:solidFill>
                  <a:prstDash val="solid"/>
                </a:ln>
                <a:effectLst>
                  <a:outerShdw blurRad="12700" dist="38100" dir="2700000" algn="tl" rotWithShape="0">
                    <a:schemeClr val="bg1">
                      <a:lumMod val="50000"/>
                    </a:schemeClr>
                  </a:outerShdw>
                </a:effectLst>
              </a:rPr>
              <a:t>t</a:t>
            </a:r>
          </a:p>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a:t>
            </a:r>
            <a:r>
              <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ourself</a:t>
            </a:r>
          </a:p>
        </p:txBody>
      </p:sp>
    </p:spTree>
    <p:extLst>
      <p:ext uri="{BB962C8B-B14F-4D97-AF65-F5344CB8AC3E}">
        <p14:creationId xmlns:p14="http://schemas.microsoft.com/office/powerpoint/2010/main" val="19789173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EF92D6-86EB-4B32-BB27-AA329FF8EE45}"/>
              </a:ext>
            </a:extLst>
          </p:cNvPr>
          <p:cNvPicPr>
            <a:picLocks noChangeAspect="1"/>
          </p:cNvPicPr>
          <p:nvPr/>
        </p:nvPicPr>
        <p:blipFill>
          <a:blip r:embed="rId3"/>
          <a:stretch>
            <a:fillRect/>
          </a:stretch>
        </p:blipFill>
        <p:spPr>
          <a:xfrm>
            <a:off x="5904205" y="3210336"/>
            <a:ext cx="6155783" cy="3471862"/>
          </a:xfrm>
          <a:prstGeom prst="rect">
            <a:avLst/>
          </a:prstGeom>
        </p:spPr>
      </p:pic>
      <p:pic>
        <p:nvPicPr>
          <p:cNvPr id="4098" name="Picture 2" descr="Image result for people smiling at each other">
            <a:extLst>
              <a:ext uri="{FF2B5EF4-FFF2-40B4-BE49-F238E27FC236}">
                <a16:creationId xmlns:a16="http://schemas.microsoft.com/office/drawing/2014/main" id="{8A8F9EC3-3DA0-441B-9D36-95E7CF215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12" y="94299"/>
            <a:ext cx="6291647" cy="420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4594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a:srcRect t="14788"/>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64341" y="1851645"/>
            <a:ext cx="12320682" cy="3154710"/>
          </a:xfrm>
          <a:prstGeom prst="rect">
            <a:avLst/>
          </a:prstGeom>
          <a:noFill/>
        </p:spPr>
        <p:txBody>
          <a:bodyPr wrap="none" lIns="91440" tIns="45720" rIns="91440" bIns="45720">
            <a:spAutoFit/>
          </a:bodyPr>
          <a:lstStyle/>
          <a:p>
            <a:pPr algn="ctr"/>
            <a:r>
              <a:rPr lang="en-US" sz="19900" b="0" cap="none" spc="0" dirty="0">
                <a:ln w="0"/>
                <a:solidFill>
                  <a:schemeClr val="tx1"/>
                </a:solidFill>
                <a:effectLst>
                  <a:outerShdw blurRad="38100" dist="19050" dir="2700000" algn="tl" rotWithShape="0">
                    <a:schemeClr val="dk1">
                      <a:alpha val="40000"/>
                    </a:schemeClr>
                  </a:outerShdw>
                </a:effectLst>
              </a:rPr>
              <a:t>Be genuine</a:t>
            </a:r>
            <a:r>
              <a:rPr lang="en-US" sz="19900" dirty="0">
                <a:ln w="0"/>
                <a:effectLst>
                  <a:outerShdw blurRad="38100" dist="19050" dir="2700000" algn="tl" rotWithShape="0">
                    <a:schemeClr val="dk1">
                      <a:alpha val="40000"/>
                    </a:schemeClr>
                  </a:outerShdw>
                </a:effectLst>
              </a:rPr>
              <a:t> </a:t>
            </a:r>
            <a:endParaRPr lang="en-US" sz="199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607" b="582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247" y="177165"/>
            <a:ext cx="9755505" cy="650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how not to">
            <a:extLst>
              <a:ext uri="{FF2B5EF4-FFF2-40B4-BE49-F238E27FC236}">
                <a16:creationId xmlns:a16="http://schemas.microsoft.com/office/drawing/2014/main" id="{7BF4FABA-8A03-4133-828E-F9B591E5B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33" y="331470"/>
            <a:ext cx="10813533" cy="619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478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0F309-D767-4403-8B22-77A07A7653A6}"/>
              </a:ext>
            </a:extLst>
          </p:cNvPr>
          <p:cNvSpPr/>
          <p:nvPr/>
        </p:nvSpPr>
        <p:spPr>
          <a:xfrm>
            <a:off x="3866030" y="5889843"/>
            <a:ext cx="4459939"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Grandparent test</a:t>
            </a:r>
          </a:p>
        </p:txBody>
      </p:sp>
      <p:pic>
        <p:nvPicPr>
          <p:cNvPr id="3074" name="Picture 2" descr="Grandparents, Grandmother, People, Happy, Family">
            <a:extLst>
              <a:ext uri="{FF2B5EF4-FFF2-40B4-BE49-F238E27FC236}">
                <a16:creationId xmlns:a16="http://schemas.microsoft.com/office/drawing/2014/main" id="{BEA7C6A2-7F21-4CFA-88FF-DF4B4F9B6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509" y="154523"/>
            <a:ext cx="8602980" cy="573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536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9E38E4-79FF-456A-9916-2705AEFC04F2}"/>
              </a:ext>
            </a:extLst>
          </p:cNvPr>
          <p:cNvSpPr/>
          <p:nvPr/>
        </p:nvSpPr>
        <p:spPr>
          <a:xfrm>
            <a:off x="0" y="728260"/>
            <a:ext cx="12192000" cy="5401479"/>
          </a:xfrm>
          <a:prstGeom prst="rect">
            <a:avLst/>
          </a:prstGeom>
          <a:noFill/>
        </p:spPr>
        <p:txBody>
          <a:bodyPr wrap="square" lIns="91440" tIns="45720" rIns="91440" bIns="45720">
            <a:spAutoFit/>
          </a:bodyPr>
          <a:lstStyle/>
          <a:p>
            <a:pPr algn="ctr"/>
            <a:r>
              <a:rPr lang="en-US" sz="11500" dirty="0">
                <a:ln w="0"/>
                <a:effectLst>
                  <a:outerShdw blurRad="38100" dist="19050" dir="2700000" algn="tl" rotWithShape="0">
                    <a:schemeClr val="dk1">
                      <a:alpha val="40000"/>
                    </a:schemeClr>
                  </a:outerShdw>
                </a:effectLst>
              </a:rPr>
              <a:t>You’re pretty good at programming </a:t>
            </a:r>
          </a:p>
          <a:p>
            <a:pPr algn="ctr"/>
            <a:r>
              <a:rPr lang="en-US" sz="11500" dirty="0">
                <a:ln w="0"/>
                <a:effectLst>
                  <a:outerShdw blurRad="38100" dist="19050" dir="2700000" algn="tl" rotWithShape="0">
                    <a:schemeClr val="dk1">
                      <a:alpha val="40000"/>
                    </a:schemeClr>
                  </a:outerShdw>
                </a:effectLst>
              </a:rPr>
              <a:t>for a ……………</a:t>
            </a:r>
          </a:p>
        </p:txBody>
      </p:sp>
    </p:spTree>
    <p:extLst>
      <p:ext uri="{BB962C8B-B14F-4D97-AF65-F5344CB8AC3E}">
        <p14:creationId xmlns:p14="http://schemas.microsoft.com/office/powerpoint/2010/main" val="33692878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50DB5-2DFF-44ED-A8AD-D896CE6928F3}"/>
              </a:ext>
            </a:extLst>
          </p:cNvPr>
          <p:cNvPicPr>
            <a:picLocks noChangeAspect="1"/>
          </p:cNvPicPr>
          <p:nvPr/>
        </p:nvPicPr>
        <p:blipFill>
          <a:blip r:embed="rId2"/>
          <a:stretch>
            <a:fillRect/>
          </a:stretch>
        </p:blipFill>
        <p:spPr>
          <a:xfrm>
            <a:off x="3977640" y="0"/>
            <a:ext cx="4983480" cy="3359649"/>
          </a:xfrm>
          <a:prstGeom prst="rect">
            <a:avLst/>
          </a:prstGeom>
          <a:effectLst>
            <a:outerShdw dist="50800" dir="5400000" algn="ctr" rotWithShape="0">
              <a:srgbClr val="000000">
                <a:alpha val="0"/>
              </a:srgbClr>
            </a:outerShdw>
          </a:effectLst>
        </p:spPr>
      </p:pic>
      <p:sp>
        <p:nvSpPr>
          <p:cNvPr id="4" name="Rectangle 3">
            <a:extLst>
              <a:ext uri="{FF2B5EF4-FFF2-40B4-BE49-F238E27FC236}">
                <a16:creationId xmlns:a16="http://schemas.microsoft.com/office/drawing/2014/main" id="{B846BA57-0A65-4712-B06C-6824CB843484}"/>
              </a:ext>
            </a:extLst>
          </p:cNvPr>
          <p:cNvSpPr/>
          <p:nvPr/>
        </p:nvSpPr>
        <p:spPr>
          <a:xfrm>
            <a:off x="137160" y="2785660"/>
            <a:ext cx="12192000" cy="4154984"/>
          </a:xfrm>
          <a:prstGeom prst="rect">
            <a:avLst/>
          </a:prstGeom>
        </p:spPr>
        <p:txBody>
          <a:bodyPr wrap="square">
            <a:spAutoFit/>
          </a:bodyPr>
          <a:lstStyle/>
          <a:p>
            <a:pPr algn="ctr"/>
            <a:r>
              <a:rPr lang="en-US" sz="8800" dirty="0">
                <a:ln w="0"/>
                <a:effectLst>
                  <a:outerShdw blurRad="38100" dist="19050" dir="2700000" algn="tl" rotWithShape="0">
                    <a:schemeClr val="dk1">
                      <a:alpha val="40000"/>
                    </a:schemeClr>
                  </a:outerShdw>
                </a:effectLst>
              </a:rPr>
              <a:t>That’s a good query for someone who does not know X</a:t>
            </a:r>
          </a:p>
        </p:txBody>
      </p:sp>
    </p:spTree>
    <p:extLst>
      <p:ext uri="{BB962C8B-B14F-4D97-AF65-F5344CB8AC3E}">
        <p14:creationId xmlns:p14="http://schemas.microsoft.com/office/powerpoint/2010/main" val="17108850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a:extLst>
              <a:ext uri="{28A0092B-C50C-407E-A947-70E740481C1C}">
                <a14:useLocalDpi xmlns:a14="http://schemas.microsoft.com/office/drawing/2010/main" val="0"/>
              </a:ext>
            </a:extLst>
          </a:blip>
          <a:srcRect t="569" b="15177"/>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a:extLst>
              <a:ext uri="{28A0092B-C50C-407E-A947-70E740481C1C}">
                <a14:useLocalDpi xmlns:a14="http://schemas.microsoft.com/office/drawing/2010/main" val="0"/>
              </a:ext>
            </a:extLst>
          </a:blip>
          <a:srcRect t="1839" b="13908"/>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a:srcRect t="5641" b="4376"/>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a:extLst>
              <a:ext uri="{28A0092B-C50C-407E-A947-70E740481C1C}">
                <a14:useLocalDpi xmlns:a14="http://schemas.microsoft.com/office/drawing/2010/main" val="0"/>
              </a:ext>
            </a:extLst>
          </a:blip>
          <a:srcRect t="7010" b="8736"/>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a:extLst>
              <a:ext uri="{28A0092B-C50C-407E-A947-70E740481C1C}">
                <a14:useLocalDpi xmlns:a14="http://schemas.microsoft.com/office/drawing/2010/main" val="0"/>
              </a:ext>
            </a:extLst>
          </a:blip>
          <a:srcRect t="6223" b="9207"/>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a:extLst>
              <a:ext uri="{28A0092B-C50C-407E-A947-70E740481C1C}">
                <a14:useLocalDpi xmlns:a14="http://schemas.microsoft.com/office/drawing/2010/main" val="0"/>
              </a:ext>
            </a:extLst>
          </a:blip>
          <a:srcRect b="7042"/>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t="2576" b="12853"/>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a:extLst>
              <a:ext uri="{28A0092B-C50C-407E-A947-70E740481C1C}">
                <a14:useLocalDpi xmlns:a14="http://schemas.microsoft.com/office/drawing/2010/main" val="0"/>
              </a:ext>
            </a:extLst>
          </a:blip>
          <a:srcRect t="15621" b="125"/>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1672" y="0"/>
            <a:ext cx="9808655" cy="6858000"/>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3872029" y="2967335"/>
            <a:ext cx="444794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Find </a:t>
            </a:r>
            <a:r>
              <a:rPr lang="en-US" sz="5400" b="0" cap="none" spc="0">
                <a:ln w="0"/>
                <a:solidFill>
                  <a:schemeClr val="accent1"/>
                </a:solidFill>
                <a:effectLst>
                  <a:outerShdw blurRad="38100" dist="25400" dir="5400000" algn="ctr" rotWithShape="0">
                    <a:srgbClr val="6E747A">
                      <a:alpha val="43000"/>
                    </a:srgbClr>
                  </a:outerShdw>
                </a:effectLst>
              </a:rPr>
              <a:t>out more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3805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631339" y="1905506"/>
            <a:ext cx="6929322" cy="3046988"/>
          </a:xfrm>
          <a:prstGeom prst="rect">
            <a:avLst/>
          </a:prstGeom>
          <a:noFill/>
        </p:spPr>
        <p:txBody>
          <a:bodyPr wrap="square">
            <a:spAutoFit/>
          </a:bodyPr>
          <a:lstStyle/>
          <a:p>
            <a:r>
              <a:rPr lang="en-GB" sz="4800" dirty="0">
                <a:solidFill>
                  <a:srgbClr val="0070C0"/>
                </a:solidFill>
                <a:effectLst/>
              </a:rPr>
              <a:t>Also know as </a:t>
            </a:r>
          </a:p>
          <a:p>
            <a:pPr marL="285750" indent="-285750">
              <a:buFont typeface="Arial" panose="020B0604020202020204" pitchFamily="34" charset="0"/>
              <a:buChar char="•"/>
            </a:pPr>
            <a:r>
              <a:rPr lang="en-GB" sz="4800" dirty="0" err="1">
                <a:solidFill>
                  <a:srgbClr val="0070C0"/>
                </a:solidFill>
                <a:effectLst/>
              </a:rPr>
              <a:t>Impostorism</a:t>
            </a:r>
            <a:endParaRPr lang="en-GB" sz="4800" dirty="0">
              <a:solidFill>
                <a:srgbClr val="0070C0"/>
              </a:solidFill>
            </a:endParaRPr>
          </a:p>
          <a:p>
            <a:pPr marL="285750" indent="-285750">
              <a:buFont typeface="Arial" panose="020B0604020202020204" pitchFamily="34" charset="0"/>
              <a:buChar char="•"/>
            </a:pPr>
            <a:r>
              <a:rPr lang="en-GB" sz="4800" dirty="0">
                <a:solidFill>
                  <a:srgbClr val="0070C0"/>
                </a:solidFill>
                <a:effectLst/>
              </a:rPr>
              <a:t>Impostor Phenomenon</a:t>
            </a:r>
          </a:p>
          <a:p>
            <a:pPr marL="285750" indent="-285750">
              <a:buFont typeface="Arial" panose="020B0604020202020204" pitchFamily="34" charset="0"/>
              <a:buChar char="•"/>
            </a:pPr>
            <a:r>
              <a:rPr lang="en-GB" sz="4800" dirty="0">
                <a:solidFill>
                  <a:srgbClr val="0070C0"/>
                </a:solidFill>
                <a:effectLst/>
              </a:rPr>
              <a:t>Fraud Syndrome</a:t>
            </a:r>
            <a:endParaRPr lang="en-GB" sz="48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a:t>
            </a:r>
            <a:r>
              <a:rPr lang="en-US" sz="8000" dirty="0" err="1"/>
              <a:t>Tennat</a:t>
            </a:r>
            <a:endParaRPr lang="en-US" sz="8000" dirty="0"/>
          </a:p>
        </p:txBody>
      </p:sp>
    </p:spTree>
    <p:extLst>
      <p:ext uri="{BB962C8B-B14F-4D97-AF65-F5344CB8AC3E}">
        <p14:creationId xmlns:p14="http://schemas.microsoft.com/office/powerpoint/2010/main" val="2729231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a:srcRect t="5641" b="4376"/>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a:srcRect b="12468"/>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a:srcRect b="15746"/>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a:extLst>
              <a:ext uri="{28A0092B-C50C-407E-A947-70E740481C1C}">
                <a14:useLocalDpi xmlns:a14="http://schemas.microsoft.com/office/drawing/2010/main" val="0"/>
              </a:ext>
            </a:extLst>
          </a:blip>
          <a:srcRect t="6223" b="9207"/>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a:srcRect t="8721" b="7025"/>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a:srcRect t="9922" b="5824"/>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a:srcRect t="5689" b="10057"/>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a:extLst>
              <a:ext uri="{28A0092B-C50C-407E-A947-70E740481C1C}">
                <a14:useLocalDpi xmlns:a14="http://schemas.microsoft.com/office/drawing/2010/main" val="0"/>
              </a:ext>
            </a:extLst>
          </a:blip>
          <a:srcRect r="7093"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l="689" r="16191" b="2"/>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a:extLst>
              <a:ext uri="{28A0092B-C50C-407E-A947-70E740481C1C}">
                <a14:useLocalDpi xmlns:a14="http://schemas.microsoft.com/office/drawing/2010/main" val="0"/>
              </a:ext>
            </a:extLst>
          </a:blip>
          <a:srcRect t="19838" b="1506"/>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at in for me">
            <a:extLst>
              <a:ext uri="{FF2B5EF4-FFF2-40B4-BE49-F238E27FC236}">
                <a16:creationId xmlns:a16="http://schemas.microsoft.com/office/drawing/2014/main" id="{223F3FCE-38C9-40ED-85EA-008CC5491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019" y="0"/>
            <a:ext cx="853692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210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1079</TotalTime>
  <Words>3131</Words>
  <Application>Microsoft Office PowerPoint</Application>
  <PresentationFormat>Widescreen</PresentationFormat>
  <Paragraphs>451</Paragraphs>
  <Slides>137</Slides>
  <Notes>118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137</vt:i4>
      </vt:variant>
    </vt:vector>
  </HeadingPairs>
  <TitlesOfParts>
    <vt:vector size="142"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131</cp:revision>
  <dcterms:created xsi:type="dcterms:W3CDTF">2024-08-07T17:48:28Z</dcterms:created>
  <dcterms:modified xsi:type="dcterms:W3CDTF">2024-10-03T18:28:46Z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